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781" r:id="rId2"/>
    <p:sldMasterId id="2147483782" r:id="rId3"/>
    <p:sldMasterId id="2147483785" r:id="rId4"/>
    <p:sldMasterId id="2147483786" r:id="rId5"/>
  </p:sldMasterIdLst>
  <p:notesMasterIdLst>
    <p:notesMasterId r:id="rId35"/>
  </p:notesMasterIdLst>
  <p:handoutMasterIdLst>
    <p:handoutMasterId r:id="rId36"/>
  </p:handoutMasterIdLst>
  <p:sldIdLst>
    <p:sldId id="256" r:id="rId6"/>
    <p:sldId id="313" r:id="rId7"/>
    <p:sldId id="482" r:id="rId8"/>
    <p:sldId id="501" r:id="rId9"/>
    <p:sldId id="502" r:id="rId10"/>
    <p:sldId id="504" r:id="rId11"/>
    <p:sldId id="503" r:id="rId12"/>
    <p:sldId id="505" r:id="rId13"/>
    <p:sldId id="508" r:id="rId14"/>
    <p:sldId id="518" r:id="rId15"/>
    <p:sldId id="462" r:id="rId16"/>
    <p:sldId id="515" r:id="rId17"/>
    <p:sldId id="516" r:id="rId18"/>
    <p:sldId id="517" r:id="rId19"/>
    <p:sldId id="519" r:id="rId20"/>
    <p:sldId id="520" r:id="rId21"/>
    <p:sldId id="509" r:id="rId22"/>
    <p:sldId id="510" r:id="rId23"/>
    <p:sldId id="487" r:id="rId24"/>
    <p:sldId id="511" r:id="rId25"/>
    <p:sldId id="490" r:id="rId26"/>
    <p:sldId id="512" r:id="rId27"/>
    <p:sldId id="521" r:id="rId28"/>
    <p:sldId id="522" r:id="rId29"/>
    <p:sldId id="523" r:id="rId30"/>
    <p:sldId id="481" r:id="rId31"/>
    <p:sldId id="524" r:id="rId32"/>
    <p:sldId id="316" r:id="rId33"/>
    <p:sldId id="331" r:id="rId3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29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 静远" initials="徐" lastIdx="3" clrIdx="0">
    <p:extLst>
      <p:ext uri="{19B8F6BF-5375-455C-9EA6-DF929625EA0E}">
        <p15:presenceInfo xmlns:p15="http://schemas.microsoft.com/office/powerpoint/2012/main" userId="79fab82a464df2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FF"/>
    <a:srgbClr val="FF9900"/>
    <a:srgbClr val="014DA1"/>
    <a:srgbClr val="014BA0"/>
    <a:srgbClr val="004CA0"/>
    <a:srgbClr val="004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5" autoAdjust="0"/>
    <p:restoredTop sz="95495" autoAdjust="0"/>
  </p:normalViewPr>
  <p:slideViewPr>
    <p:cSldViewPr>
      <p:cViewPr varScale="1">
        <p:scale>
          <a:sx n="88" d="100"/>
          <a:sy n="88" d="100"/>
        </p:scale>
        <p:origin x="1372" y="60"/>
      </p:cViewPr>
      <p:guideLst>
        <p:guide orient="horz" pos="2250"/>
        <p:guide pos="292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80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A885A5-6291-46DD-8C38-F4346F8BD6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D7B006-D112-4BD0-8AE4-64F0FC274B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2C088-6779-478D-BFC4-B02F74C9D47A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919F37-80BE-4B88-99EB-48F5967199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0B5D5F-7C67-4D67-99DA-AA82675D6B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CE05B-1D6A-4EF7-A591-B3FE4C6E9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703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>
            <a:extLst>
              <a:ext uri="{FF2B5EF4-FFF2-40B4-BE49-F238E27FC236}">
                <a16:creationId xmlns:a16="http://schemas.microsoft.com/office/drawing/2014/main" id="{74049D17-25F5-4B1B-9C26-0DA52A16BD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4339" name="日期占位符 2">
            <a:extLst>
              <a:ext uri="{FF2B5EF4-FFF2-40B4-BE49-F238E27FC236}">
                <a16:creationId xmlns:a16="http://schemas.microsoft.com/office/drawing/2014/main" id="{E89A949C-39FB-44EA-B8A1-2C3B7A1C1B4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968198F-D380-411B-968E-E9E7B223432C}" type="datetimeFigureOut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14340" name="幻灯片图像占位符 3">
            <a:extLst>
              <a:ext uri="{FF2B5EF4-FFF2-40B4-BE49-F238E27FC236}">
                <a16:creationId xmlns:a16="http://schemas.microsoft.com/office/drawing/2014/main" id="{46491C61-9B58-4095-B07B-12A7C6494B79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>
            <a:extLst>
              <a:ext uri="{FF2B5EF4-FFF2-40B4-BE49-F238E27FC236}">
                <a16:creationId xmlns:a16="http://schemas.microsoft.com/office/drawing/2014/main" id="{E478C051-2BE6-442D-90BF-5263E87BAC3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342" name="页脚占位符 5">
            <a:extLst>
              <a:ext uri="{FF2B5EF4-FFF2-40B4-BE49-F238E27FC236}">
                <a16:creationId xmlns:a16="http://schemas.microsoft.com/office/drawing/2014/main" id="{3154E84F-52A0-47AE-9B6D-91754B59F11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4343" name="灯片编号占位符 6">
            <a:extLst>
              <a:ext uri="{FF2B5EF4-FFF2-40B4-BE49-F238E27FC236}">
                <a16:creationId xmlns:a16="http://schemas.microsoft.com/office/drawing/2014/main" id="{F6343441-1485-4129-8E77-1489FA0F2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92CE7C5-A61D-47A0-BD2C-455709C4B5E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12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491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818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Siglip</a:t>
            </a:r>
            <a:r>
              <a:rPr lang="zh-CN" altLang="en-US" dirty="0"/>
              <a:t>和</a:t>
            </a:r>
            <a:r>
              <a:rPr lang="en-US" altLang="zh-CN" dirty="0" err="1"/>
              <a:t>evaclip</a:t>
            </a:r>
            <a:r>
              <a:rPr lang="zh-CN" altLang="en-US" dirty="0"/>
              <a:t>参数差距很大，效果差不多</a:t>
            </a:r>
            <a:endParaRPr lang="en-US" altLang="zh-CN" dirty="0"/>
          </a:p>
          <a:p>
            <a:r>
              <a:rPr lang="en-US" altLang="zh-CN" dirty="0" err="1"/>
              <a:t>Siglip</a:t>
            </a:r>
            <a:r>
              <a:rPr lang="en-US" altLang="zh-CN" dirty="0"/>
              <a:t> </a:t>
            </a:r>
            <a:r>
              <a:rPr lang="en-US" altLang="zh-CN" dirty="0" err="1"/>
              <a:t>resulotion</a:t>
            </a:r>
            <a:r>
              <a:rPr lang="zh-CN" altLang="en-US" dirty="0"/>
              <a:t>大有优势</a:t>
            </a:r>
            <a:endParaRPr lang="en-US" altLang="zh-CN" dirty="0"/>
          </a:p>
          <a:p>
            <a:r>
              <a:rPr lang="en-US" altLang="zh-CN" dirty="0" err="1"/>
              <a:t>Evaclip</a:t>
            </a:r>
            <a:r>
              <a:rPr lang="zh-CN" altLang="en-US" dirty="0"/>
              <a:t>可能没有重复训练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79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Frozen fully </a:t>
            </a:r>
            <a:r>
              <a:rPr lang="en-US" altLang="zh-CN" dirty="0" err="1"/>
              <a:t>autoreg</a:t>
            </a:r>
            <a:r>
              <a:rPr lang="zh-CN" altLang="en-US" dirty="0"/>
              <a:t>训练参数少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123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FA</a:t>
            </a:r>
            <a:r>
              <a:rPr lang="zh-CN" altLang="en-US" dirty="0"/>
              <a:t>好于</a:t>
            </a:r>
            <a:r>
              <a:rPr lang="en-US" altLang="zh-CN" dirty="0"/>
              <a:t>CA</a:t>
            </a:r>
          </a:p>
          <a:p>
            <a:r>
              <a:rPr lang="en-US" altLang="zh-CN" dirty="0"/>
              <a:t>Dora </a:t>
            </a:r>
            <a:r>
              <a:rPr lang="en-US" altLang="zh-CN" dirty="0" err="1"/>
              <a:t>sft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813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FA</a:t>
            </a:r>
            <a:r>
              <a:rPr lang="zh-CN" altLang="en-US" dirty="0"/>
              <a:t>好于</a:t>
            </a:r>
            <a:r>
              <a:rPr lang="en-US" altLang="zh-CN" dirty="0"/>
              <a:t>CA</a:t>
            </a:r>
          </a:p>
          <a:p>
            <a:r>
              <a:rPr lang="en-US" altLang="zh-CN" dirty="0"/>
              <a:t>Dora </a:t>
            </a:r>
            <a:r>
              <a:rPr lang="en-US" altLang="zh-CN" dirty="0" err="1"/>
              <a:t>sft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005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1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92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970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796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883110-2680-4D65-8575-F125E5A4A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508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30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56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345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498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073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847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734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883110-2680-4D65-8575-F125E5A4A4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157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216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334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462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98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17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168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552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CE7C5-A61D-47A0-BD2C-455709C4B5E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38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59D0A-D246-472E-8AF2-34D9ED4E0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7E5B26-FC90-43E4-9CDA-4E3C1EAE0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B10BD-7013-4694-82D6-FC00710CA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DE3220-C34F-4EF2-84D2-20259A300072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22F2D1-7B14-4896-A0D0-D20CA806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8CAA7-2BC3-4456-B67D-C450C0DC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2EC0A0-16CA-4A55-859B-AA398DBD666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78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25FAF-28BD-4E26-93ED-8E5E9F9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EE66DF-60DB-4BC6-B183-A5E9F2BEC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4F205-7C02-4A89-B21D-1ACB6AFE0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4DF887-A9B1-4DD7-9827-78208B67158E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99CE23-5D2C-4D88-AEDB-5F383335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98FB3F-12FA-4DF6-A1B7-6925DDA6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05F9B-738B-4B86-AD27-E7E8EDF5714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04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412028-40BE-4E66-ABA1-B901B4A5F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27825" y="215900"/>
            <a:ext cx="2038350" cy="5956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983284-8CE1-48DB-B8CC-49C5175D7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775" y="215900"/>
            <a:ext cx="5962650" cy="59563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468F0-A26F-408F-8B07-36D00BDE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51CDF5-8AA6-44B1-A328-2267D70A11A7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4BF88-E2F2-49BD-81F6-9C109CAD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E9B4AB-5534-4144-8D62-26F3E86C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E16F06-B301-439C-9936-C92F0B0EF8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02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4A361-1104-4704-862F-918C32EE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D558FB-58D9-444A-A401-BDB7B487F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26E4E-B941-4FC7-8398-408DD55F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44D5BD-A798-4969-BF55-663CF2073B52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125AFB-D397-477A-98CB-F8725FC5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54233-B531-4985-9744-0C0D0562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5DD8A8-995D-4350-8995-92DB82B3F5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433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0B1A2-A40D-4C56-864D-A45B5D18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7791B-A90B-44DA-90C9-45C30AFE9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D6EA82-F559-4398-A327-CA2D5522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AB53A8-7B60-4D11-8E7B-374C04616B1B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2DEE5-170A-4804-BBF5-067B3242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784A8B-426D-4B87-BAEC-B74DE9F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DE68D-B80E-4CF6-9DD1-97CDEB9064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468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2221D-1A66-492F-ACEF-06F072B0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78C31A-701F-479B-8E69-60005A0A8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0C0755-CE79-4EC9-B6F4-51E0D39F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9C8149-9ED2-4DDE-B22C-13231AD0221A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7503F8-CEF9-4733-B1A8-CFA1F0124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A954B2-D65A-442E-8311-06069A57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EAFE71-B30A-4A50-84E6-E57740D011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456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AA3EB-B32C-4C66-95E4-A611DD3A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B4FF03-80C1-4269-B74B-0BF2A190F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A61AA1-30C0-4FAE-A265-1C618AA3D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56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B6492F-598D-480F-88B4-8476DF46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C73CDA-2A02-453E-A1D4-E566E8EF13C0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2E366A-9415-428B-91EA-ED6F9008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2B29D3-6FA4-4ED4-895E-CFF90F6F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40A9AB-BD66-4F47-A88D-C66613D9AC2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58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46866-7B32-4AAD-AFF6-5A81DD76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B511B3-D194-496D-96B2-D9C8007B5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0944D2-B74F-4811-B7A9-A22648BFC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9F8798-9689-4FAD-ABF1-094C059B6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75E078-AD14-4D16-AEF5-81A48A41B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3D06AD-F554-403C-A3CC-59DAB829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F18172-1966-46D6-A636-0B9087E0D91D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405E11-DE1B-4B8A-981D-E3C4E198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CDAB24-9B1A-4DD0-96C2-606292B1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B302BE-1747-45EC-801A-3568A796D9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301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7EE36-BF55-4DE0-A677-C83E486D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DDD6DB-CCC9-429F-948B-7AE02BC57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51EB13-499B-46F6-9580-487AB1FF543F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C354FA-784F-47DF-A5CF-54E4ACEC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1D1A23-96D7-4F2D-8DD1-74A8366D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F6CA0B-0B20-4301-AE3D-71735A9BC3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798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1FF22C-092B-4A69-A2DF-D2AC2D2E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04A153-9CE3-4317-9F32-5B7F31D21BB1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AB283F-2088-41DA-AE4A-57F7F82D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7BAC62-90D3-44C5-82E1-54D622D9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B78210-6606-42CB-AC33-4C44B68CE7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26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6F50D-57D0-406E-8B1D-24B19B8D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654F27-080B-4D66-9C8A-7A81C25C3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6594D3-5113-40F7-893D-1409BD799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635E9A-621D-4190-A08A-ED3D5D432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C4417E-AA19-433C-82AD-0DB00A8DF5FD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2E7997-2F66-45D4-8A75-0FF520FC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882376-A481-45F2-A9CC-2282FE1D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6FB000-BF5A-4AEE-AA0C-C4AECE49547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652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6B2A4-C942-4779-BA41-2E8ACEED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747C0A-09E3-4B8F-9563-62E53C16E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B8CE3-69F0-4A8C-8073-3A0FB26A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00DAF7-90B8-4D9F-B109-7D2857C5B1E3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309DC-2769-4055-88E0-971D28A3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308F63-944A-4015-A4B3-3FC1DBA7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6968F-8ADA-4A53-88C1-D8DA183B7D7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5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ABB43-3D46-4FF1-B653-9482EE1B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1EFB44-7193-4E2C-B3C8-775A80913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34B5CD-283D-49D5-B64E-971AD2159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D9A69A-4EF7-4C71-A20A-0B34248B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A29E69-4159-4E21-959F-55D2BB9DE313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8B358E-75A7-4F7E-95FF-AD9F8E42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89766F-2D7A-4CF4-94FC-E678575E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AB3D2A-A494-437E-85CA-F59B2F2A0A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788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B3149-9DF4-4F88-B18D-FD14CD80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A2BBEF-892E-4BC3-BC97-D24556C30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3D3708-FD37-444B-A680-E864548C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8771EB-8932-4C7A-97FF-8DA5567CD634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F2226-C6D1-404B-BEC6-D40A4076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7161F6-A579-4790-9849-6060A686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7A0954-3E78-4D12-B0B3-47430F8C3C0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5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889D788-9C3C-4FBA-91C8-CEC8A55626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27825" y="215900"/>
            <a:ext cx="2038350" cy="5956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A39D0E-37E0-48E8-BDFE-853636012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775" y="215900"/>
            <a:ext cx="5962650" cy="59563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B0737D-FD5D-4DA4-8D92-528F0FC0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158DDF-CCD4-45AC-BB44-12B186390126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11F619-AA8F-4DF0-A997-79ECD7E6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1E37DD-9E1E-465F-8DE5-FD516646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1F653E-494F-4B53-8349-DA569A0FE79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095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8F88D-E059-4278-AEEB-0E1980CA2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4DC9FC-4D63-405C-B6A7-DBCC881E5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9F9836-557E-4D8F-8879-43020705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C840D0-CE0B-49F4-B70D-76E2AC5DF777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C07AEF-4151-4625-95AA-63B458E634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CF98E9-0A49-45E7-99B8-CAB865028E93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8170D4-949C-4A3D-A546-218615AC8D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8669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513B0-BF15-4A82-B42D-5B147E41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18D58-A523-4508-9410-F8053FB62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99772B-839D-47F4-A288-25A20839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BE3DD3-A1D0-48BF-A308-FBD0EA851D1E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7FE282-F6AF-4C13-AE4B-CB66C0F6B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605D7E-40AE-4411-8057-4670E05B4C67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A67DEF-56FA-41FB-9A17-A6A7C51873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25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46112-9236-4291-9726-28BE30B7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AB3B9F-5BE3-4F13-9781-6D963CB6B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CDB71B-0474-47FB-B3C9-443BE2BD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BD2B7C-228F-4F96-9172-8796BC7AA6CE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FA7BB7-43A4-49EB-B8A7-94CD49BC12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210C60-BBAA-4B72-9C54-554CAD0BC505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67CB0E-4D2B-43D5-8DFA-43B0D43CCD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392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0FA11-79CD-4387-A11A-E2EC1A06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0471A0-91AB-4CF5-BFC0-6DC55FEBB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8F9072-5373-4C37-ADA4-60D7D9F69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56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0C4560-7BCB-4948-893F-2C19A396B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9E1CB7-6D60-4FF0-8341-74C7BB97DB5F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D3B2CE-2822-4710-B4B4-1E7A68E028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9A67DD-A917-4828-95A8-1AE28D06E7A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8615D80-EFFD-4804-B4E5-9A317E60EA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700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C2AAA-8C3E-4C5D-AD5E-8BDAE8FED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504277-FE3F-44D5-945A-0A35FC68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96FC02-FBF7-4DA4-87CE-07EE17F77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65A31A-E0ED-48E5-BE69-B0619C32D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1DBF21-20CF-4F8E-ABC0-8EE120D2E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99EA92F-004D-464E-B99E-7BE6A32C0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5E93D1-7033-4F97-B0C4-BD0C9157CEA8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3750F58-2A38-4F0A-95D0-F0A556591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A2A41B-787F-4068-8BAD-5926E2742302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EA8AC31-407F-4DCF-8B4D-4871CC6ACA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3792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6223B-767E-4D63-ACC5-05ACAFCA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AD734E-CAC6-4EC0-B84F-F49CB9CB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C48BC0-E884-46F3-BBA7-543DC9A308B4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8D9BA2-7C69-4372-8C01-6D00F6E06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B4CD55-802A-4119-8609-176F356587C7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DFA8DB-3666-4E45-979E-7E3D0EE8B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180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4FFF4F-253C-4D84-B86F-682E8A63D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3648B2-BB24-41FB-9C6E-B805F2435021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D9EFD2-CCD2-4D7A-AA15-05208377A6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D6F95E-4751-47D0-B7FA-5CEDDB87B3B4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337DEA-5472-40F3-9E5B-C0CDB1B57F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1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B4F55-A4A9-4CB8-9099-A024165B1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74A715-8A21-4773-BE73-81F8F7B4A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8B960D-D0D0-4B94-AB23-E5ECA966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20778B-B6F9-4F2B-8973-9018D856DDB7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18D2D-30A2-493B-9734-962F28648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072B2-3062-41C0-ADC0-8B8411A8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F2DDF2-3F0F-486D-9FDC-E9DA1775B1C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416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908FA-E444-4FB9-83D4-F918DD90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83F89E-915C-40F3-A82E-A3D868997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6BFD16-82F1-488F-B21B-0A73FBD28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FE1760-8BCF-4851-B05F-D76E8B18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92E892-D07D-4D45-8939-B3000B569B1D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E9E83-47BF-452A-828F-BAF1682F87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C9CDBF-9172-4EC6-9A95-206FFEF1CFFC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B56DAF6-D560-4E43-B6EE-D64D53AE89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0442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4ADE8-A92A-4940-9CF4-4C19464F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7FB1C6-4993-471D-AAE6-C346F104B5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B887C7-DEFB-42FF-B059-4E724E694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D02D2C-09D9-41B8-8B44-3AF058FE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BB2787-4E8A-4EEE-93A8-C26358D4859A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226848-1FC8-4C49-9987-844B89B3DD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1ACFDD-C4B3-45CB-B7C2-ECD47E33D200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FDE5351-207F-4BAF-8555-EA9495A2D0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766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A8F2C-A9F5-4B0D-802F-40BB1154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9C84BB-8FB6-45B6-8957-5653126CB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34EF9F-2FD0-4CF5-AD6F-3F9D6A9D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6680E-ED33-4AD7-BC4A-09ABBAA6E5FA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01B61C-8321-45E0-A207-9C9146A34A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C481FB-F170-440D-949D-84CD935F6D0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46E37A-11B5-4350-96CB-C061DF628D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6520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526D0E-4F7C-49E1-9ECC-5AFE870D2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27825" y="215900"/>
            <a:ext cx="2038350" cy="5956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4B4B8B-473C-4A2D-80B0-AEF98F05E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775" y="215900"/>
            <a:ext cx="5962650" cy="59563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4666BC-C929-40FD-977E-C6674B708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7255E3-2867-4F4B-A646-3C8AFD133A9A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D9D4E-F0DE-4DF3-A3E0-9A10A5C19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64C3639-0D0E-47ED-B71A-3F1AAA6B6386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C6BDCA-A865-4670-BE3E-6CC153753C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284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E295E-CB66-4FBD-BD45-58DCA1D71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A1B779-61CB-4383-B3A7-FC9A799A7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4A2A42-1133-4C97-8B60-2845C0520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46445D-9158-4567-BEDA-0F9AAC59F13E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8A798F-0099-4E69-87DA-79CFE62B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BE8803-BDBA-4647-A4A1-8913E1299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1222DF-0D18-4742-A31B-7A7F7B7986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2243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528D1-291F-43EF-B90D-7C2EC140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25CF4C-2283-4F83-AA96-7EE3D6B1B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10C533-7C6C-4F86-8AD2-5DE7CF4D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8B2FD7-EFF2-4024-86B0-7097ABD0D382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F5D27E-E47E-4CF2-A7CA-602A8F06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3AEE55-47DA-4E8E-BB5D-ACB8653A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90641-7038-48D0-B8A4-B82EAD4EA1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2690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9DB4C-C506-4F97-8EEB-D2A10392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9CC105-D959-426B-AF79-9C28C9764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131139-CEF4-4BCC-B099-6CF64954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0E613C-8CC3-4D29-9474-43A36E188C4A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BF0C44-3BD3-4D31-A5C6-839E8807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8DD15E-C55A-40D6-9D1A-7ACBF426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015704-01B7-46A7-BCB1-C04A949BD9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669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F13F3-FC45-47F5-9204-FB829C79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5F1478-FCB8-40C0-9921-64D926301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9AF206-8811-479A-B8A0-29440F09A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56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C8FFC5-737C-4F17-9D79-25FD7F75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1F8401-8FC2-49E2-9967-8EF357B3183B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1D885A-FBFC-41CA-B94C-ECABF13C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B306E7-38C6-43F5-A1C7-87DA8987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82978-46D6-42F0-8FF4-AB1BF11B70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038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8684C-EDB8-4512-B66F-0C5A157F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FEC90C-513C-4537-AA63-2D0ECFA8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67E9FE-FF90-421A-A62A-57C1FB733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56BCAD-7EBC-4751-BB6C-99A2DBEB9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F92AF2-4713-4B6B-BDAE-1DC843A82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419E4F-F80A-40B1-A896-D83E7938B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F71747-08B3-435B-A316-BE00D90A366D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680900-FC89-460A-9BDF-29337DF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3F8331-D90A-4E00-80CB-BD07249C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FDB192-18C7-489F-9210-AD0E7F50FD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6230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756BE-EE10-4AC0-BE29-89511945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9C1B93-C000-4098-B3DF-3BA729574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623BA7-333A-44F3-B93B-4E1F76A24401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AA69DE-BBBD-48B3-927B-4C866D0A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A6FDFA-F314-43F1-8361-F2E1BBAD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B2059B-13EF-4AC4-AFB2-95570AF660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28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B240B-916B-4670-84CC-FE8EE5DE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6FDEC-DB2C-4F7E-92E3-6C3714787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3DBA62-3A71-4C70-B0DA-207C3B70D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56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4E3880-20F2-4A6C-9F1F-C670B418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D280D8-9EDA-4C61-871B-C0061B6AC00A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CEED18-FD5F-4040-9BFE-EEF77ACC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EECB9F-7AA9-4135-B993-48772593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415849-A598-4896-8FF4-283A0236E6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4420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7A6B0D-7896-431D-9C2D-21B073EF2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5D798F-A2AA-4A67-A46C-AA3DF39DBE33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35A6DA-8394-43D2-A2A2-137400E9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9519E3-02D8-4784-8C49-B26FA252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27F1FA-2693-4543-BCCB-F5149ECA22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2758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4D3D0-8C3D-49B6-B848-7806B6D7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A9B3D-52E8-472E-A0EA-9C654F82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65C55F-8760-4E05-B6B6-7AE94AB64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552281-2F4B-4B8E-913B-C331D023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3123C7-8ECB-4859-BEDC-5DD3B8229DA3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019529-7632-4822-BFF4-7F47C632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A5026-9EA5-434F-8214-16646A93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C6002-3BC4-40CB-84A7-FC1F89928B5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2133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F922F-296A-42E4-8474-5832D05C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3F872C-AD9B-4EF5-AD63-E6D3A75CC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46097B-89A9-405D-9DA0-9E7D5DA52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245641-F4A9-491A-A07A-C1CCFEC7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602E8-FE2C-44BF-B1DC-D41936804B50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56E0BF-9B70-4B05-8E0C-8AA9FFE1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B41856-281E-4AB7-AA7E-EA5B6D4E3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B2F6AB-FBC0-431B-B6B1-1C7BAB0443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779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26294-006B-4B81-B4FA-C86BB95F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A4443D-6D35-4A32-8FBD-7988133B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52313-4667-489A-A8D9-79D8797BB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B2D16D-E285-4079-BF43-4CD47DA4C76B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6A0140-B211-49A6-865D-64ADE653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4AD819-7125-41C8-ABA3-9DB0C04E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9DB3E3-783D-412D-9773-5FD039262B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3552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8C9821-E425-4FB0-98D9-B684B09A6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27825" y="215900"/>
            <a:ext cx="2038350" cy="5956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1FD751-1895-427B-A85E-89AF3AC39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775" y="215900"/>
            <a:ext cx="5962650" cy="59563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C4F8FB-D575-491E-9F39-F99D9A67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DE427C-802A-44AC-B83E-8FFE975F8E31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4453BF-2B47-4E30-BFE2-D6822C5B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FC6E88-E04D-4F89-9E6C-CD0FD892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AA5570-483C-401A-9372-D2603F0645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01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366FE-668F-4033-AE78-74C56F740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E8C42D-DDA7-434B-80B0-3AB653A24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CA47D9-7625-4EBF-97F1-3B302AF5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580789-B2AB-46D8-ADA6-84ADE409E1BF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90A7B1-747D-4276-B7F0-A837800F5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504EFF-DE94-4D56-BD04-5D06005BC05A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31A43E-E6C7-49D8-AFA3-9D5B03E9F1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6938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49BFD-EF0C-4C8A-A8C9-1266D753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06A86-DF90-4A4D-8626-9733BDFCB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30DCE-8140-46E5-830E-257B40D3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96C051-93D1-49E7-B772-81FD08949F59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2E8BE0-80FB-4079-83DA-8926CD938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C920A6-C83F-473C-BD06-5F8A0604EFAC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13089B-7B40-4413-A780-94CA791327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2505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6AA1C-0501-4074-964F-433CE21B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488222-9A19-4E43-A9CE-0936A2706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E5FA0E-236F-419A-BE82-9B567188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BAF9F9-788B-4585-8CAD-FDBFB42FBF87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EC395B-B6C6-43FE-AB02-80B41114D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C61A70-C88A-4CF8-BA8C-917F4927E30B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23A01-B40A-4512-98C2-59DE012BED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1179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523A1-90A1-4568-96A9-93905665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497DA-8331-4F5A-979D-6F7A23693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8DC641-8CF5-40D8-8BBC-E5ABBD246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5675" y="1600200"/>
            <a:ext cx="4000500" cy="457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35B61C-B24C-49FC-89BF-DBC077C81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AEA312-9B88-45A5-A376-2684ED4EA778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8F9CC2-7CC0-495F-83DE-B8A0C68BD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263BD4-C2D0-434F-ADFD-7DEC0684AE4A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EA9386F-3B65-4B72-8402-6630E5C8D3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955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DD5F6-40B9-40FF-A80F-0229EC0B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07C7E1-AC0F-4836-ABD4-B06EC9C00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445B2B-00E8-4287-A1EE-84835291A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1BA996-8B44-472C-9D9D-1C8653340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419A00-CE17-4145-9B9E-1FCB61E2A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2C377B-95F7-4A4C-99DE-FA716946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415B4A-CBDB-4E94-88A1-75E0B119796A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93F9BF9-FF34-4F41-BC14-9837BEE2C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EBFA1F-45FB-49D7-B7CF-CC4BF4D1811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EBE2663-31FD-42B3-8912-212FD7FC1B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20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092BC-6393-44D0-93BC-DCD92AD1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8828E3-65CD-43B5-BA2F-294EA7C5F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9C5E89-5804-47FC-94F6-2F52EEDEA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374ED-8C45-45E8-9287-16F43555C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DB069B-50FA-478A-AEF1-B7F66D53E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245526-2EFA-4B46-9CD6-F6EAA4EF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CED6DF-CA05-4E37-99A2-F9E7633DA884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EC7D32-5816-4F05-833E-D1B289DE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1F2A12-7EB2-4C07-9185-926C6250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ADFF7E-5BC2-440D-9E58-996AE98C60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0512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BDFAB-C87C-4909-ADD2-79F239C2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A86D67-DF57-4CAA-BA99-2B2E3A3C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476922-C718-44D0-83A1-4CE00C5ED38D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090162-F6A5-4A90-802F-C5F2941C2E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FDC603-124A-4BC8-AF5F-F5512DCA0F02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DFDF5B-379E-4DA4-A6E0-43EEC4D089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0963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BF5D3E-3D28-4D89-8CFB-2CC6EAF0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93885D-266A-47D4-A6DD-38EAB29743A1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BC323C-E089-4F3D-913D-53349EC16A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3E6EF-0DFA-4DAF-8A25-7C27089BB11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24B9B6-DEDA-4E0B-AF86-D64D257B58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309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9F02B-398A-4C99-81C7-02F3A2CA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6C897-E4EC-4AA3-AD24-0F4037997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411009-962E-4DC7-91F3-EB961F2F6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2F2BC2-688C-40C2-8E7B-D14A85C5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296C3-974B-4FB0-A78C-A5F2E5D132A0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EB241-75C8-4A0D-B95B-F72CCEA3E2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C8D085-1122-46AE-9BC5-38DD94C42CBA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437E393-D0E1-4528-BAB7-D2D87FD013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161FE-1C9F-4214-8237-44FE459B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DB1B02-7774-4911-9B52-33F4F740D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7D2392-4C7C-4E7D-8DC9-513E51C1E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0A98D6-2BAC-4C35-B4F7-891E3C3D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3F9FD6-33D5-4F8A-B8D2-0619DC2E437B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343279-6F23-480D-99D0-C6B0AF4249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39874B-09CC-42AA-B1F3-29484C3F707E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FF9D9DA-490D-463A-99E3-CDB8E7E289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9396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0D2EF-7A1E-4AA8-9CCA-3AA484F6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B74CE2-E74C-4BC6-A809-AD9BDD574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FB08E6-1DAF-4B5E-A54B-63193424C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4A493F-579C-4442-85CC-23CA17480C30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590331-15A0-4396-8EAD-5A0D784B6C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756ADB-7143-4730-9A2C-E427486B10DE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0CC860-86DA-42E0-9E11-9D5C94713C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95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9B2A26-357E-4BF7-B76C-81E2F45A8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27825" y="215900"/>
            <a:ext cx="2038350" cy="5956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8CBBF-24CB-490F-AE58-A3AEDA7F2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775" y="215900"/>
            <a:ext cx="5962650" cy="59563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30765-81D5-45F9-9B6A-EA259C564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3856A2-4E95-403C-A4F3-4EB3EA0B5374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BB4FE3-B688-48E5-8615-7AF129E30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117408-08C4-46CC-8894-75A21F9A11E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8485AB-B2C3-4B32-B7E7-3768287D0A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983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73728-8DB1-46A3-A958-70FD0D4E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FAC30D-F40F-4F7A-A6F0-97C7C69C3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DCEC17-A00C-4209-8F6A-F283551712C9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E968D1-1811-4D6D-AC2F-7DE0C725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91F043-E87B-4E82-A3B5-55CD7638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6AAC3-1B79-4A76-AB03-DC3F57F173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54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D1C7EB-3F22-47E8-95AF-F3E9F4DF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DD96B5-0727-4A21-A2E1-0D54E81509EA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2CF4AC-187A-457C-828B-58891181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002850-DB1B-4432-B3C9-04674C78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851209-3603-471C-BDA4-EA3C299212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62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B2FD7-2F5D-4D8E-BB71-B1FD98FC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6DDEF-51F3-432B-95BD-8E3706EE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86547E-CCFF-4FFB-8E5D-F1FF4C4B3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B6D801-A8EA-4643-BBE3-4B83557A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7BFCEB-8D03-4A1A-852F-3D6A629B99E8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D2D9C8-B733-4D2D-8F1C-CB7C13DF1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60D7CF-207D-4AB5-9605-AAC17CCD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E00C60-BA3D-4E3E-BDB9-3F058B16A11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21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A8260-C090-4B4D-987D-92983C56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76459C-E082-465D-92A0-353E84985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A8CD4F-B257-49F8-8C8E-92E0E0B92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F73D0E-4F53-4C24-8C95-1F2AFAE8A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9F3410-F01D-4DFA-AB61-0DF29E680AAF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FF398A-80F2-4943-B362-023561BA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6A946F-04DB-4854-BA04-4CD17AE9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E0C130-6BED-4836-BD93-402B53B2B5E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19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>
            <a:extLst>
              <a:ext uri="{FF2B5EF4-FFF2-40B4-BE49-F238E27FC236}">
                <a16:creationId xmlns:a16="http://schemas.microsoft.com/office/drawing/2014/main" id="{284743FB-E5DA-4A9A-9E68-FC644796E0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2775" y="2159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12">
            <a:extLst>
              <a:ext uri="{FF2B5EF4-FFF2-40B4-BE49-F238E27FC236}">
                <a16:creationId xmlns:a16="http://schemas.microsoft.com/office/drawing/2014/main" id="{25C38D9D-8D5E-4C58-A7C6-44A0C9445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13">
            <a:extLst>
              <a:ext uri="{FF2B5EF4-FFF2-40B4-BE49-F238E27FC236}">
                <a16:creationId xmlns:a16="http://schemas.microsoft.com/office/drawing/2014/main" id="{9E8363AC-8C36-4BD1-8EE8-2B44D74AA95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02350" y="6256338"/>
            <a:ext cx="2663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62C775E5-1A4D-439C-9E2C-09408D40D73B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1029" name="页脚占位符 2">
            <a:extLst>
              <a:ext uri="{FF2B5EF4-FFF2-40B4-BE49-F238E27FC236}">
                <a16:creationId xmlns:a16="http://schemas.microsoft.com/office/drawing/2014/main" id="{9D9D2F8D-0FC1-4F13-A618-3B279131CAB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2775" y="6256338"/>
            <a:ext cx="53990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dirty="0"/>
              <a:t>Chuanbin Liu - USTC</a:t>
            </a:r>
            <a:endParaRPr lang="zh-CN" altLang="en-US" dirty="0"/>
          </a:p>
        </p:txBody>
      </p:sp>
      <p:sp>
        <p:nvSpPr>
          <p:cNvPr id="1030" name="矩形 6">
            <a:extLst>
              <a:ext uri="{FF2B5EF4-FFF2-40B4-BE49-F238E27FC236}">
                <a16:creationId xmlns:a16="http://schemas.microsoft.com/office/drawing/2014/main" id="{C3CE14A8-AF97-4DC8-B1FB-B9F610116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41425"/>
            <a:ext cx="9144000" cy="323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031" name="矩形 7">
            <a:extLst>
              <a:ext uri="{FF2B5EF4-FFF2-40B4-BE49-F238E27FC236}">
                <a16:creationId xmlns:a16="http://schemas.microsoft.com/office/drawing/2014/main" id="{7886F520-ABF7-405A-A724-D4A861CAD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89050"/>
            <a:ext cx="539750" cy="2286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032" name="矩形 8">
            <a:extLst>
              <a:ext uri="{FF2B5EF4-FFF2-40B4-BE49-F238E27FC236}">
                <a16:creationId xmlns:a16="http://schemas.microsoft.com/office/drawing/2014/main" id="{21543DDF-229E-47F1-9EB5-D2FD79F8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289050"/>
            <a:ext cx="8531225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033" name="灯片编号占位符 22">
            <a:extLst>
              <a:ext uri="{FF2B5EF4-FFF2-40B4-BE49-F238E27FC236}">
                <a16:creationId xmlns:a16="http://schemas.microsoft.com/office/drawing/2014/main" id="{429DF73C-722F-4CF5-A0E4-85230666DAB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1289050"/>
            <a:ext cx="5397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fld id="{BA57F85E-72CE-4B97-9356-AB52C252E77F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A099E96C-3BF9-44E8-820A-7D67C610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0975"/>
            <a:ext cx="9223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0">
            <a:extLst>
              <a:ext uri="{FF2B5EF4-FFF2-40B4-BE49-F238E27FC236}">
                <a16:creationId xmlns:a16="http://schemas.microsoft.com/office/drawing/2014/main" id="{1D41F20D-1041-4670-BB82-82AEE9728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57488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8195" name="矩形 11">
            <a:extLst>
              <a:ext uri="{FF2B5EF4-FFF2-40B4-BE49-F238E27FC236}">
                <a16:creationId xmlns:a16="http://schemas.microsoft.com/office/drawing/2014/main" id="{9BD0F8FC-7C79-4D81-BB89-A70DEE164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8288"/>
            <a:ext cx="2249488" cy="7191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8196" name="矩形 12">
            <a:extLst>
              <a:ext uri="{FF2B5EF4-FFF2-40B4-BE49-F238E27FC236}">
                <a16:creationId xmlns:a16="http://schemas.microsoft.com/office/drawing/2014/main" id="{065EC162-2B33-470D-A852-5583A1FA7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025" y="2808288"/>
            <a:ext cx="6784975" cy="7191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grpSp>
        <p:nvGrpSpPr>
          <p:cNvPr id="8197" name="组合 5">
            <a:extLst>
              <a:ext uri="{FF2B5EF4-FFF2-40B4-BE49-F238E27FC236}">
                <a16:creationId xmlns:a16="http://schemas.microsoft.com/office/drawing/2014/main" id="{2FAE76D1-3EB6-4212-8134-725E24358CF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208338" y="5486400"/>
            <a:ext cx="5827712" cy="1265238"/>
            <a:chOff x="0" y="0"/>
            <a:chExt cx="5828300" cy="1264750"/>
          </a:xfrm>
        </p:grpSpPr>
        <p:pic>
          <p:nvPicPr>
            <p:cNvPr id="8198" name="图片 16">
              <a:extLst>
                <a:ext uri="{FF2B5EF4-FFF2-40B4-BE49-F238E27FC236}">
                  <a16:creationId xmlns:a16="http://schemas.microsoft.com/office/drawing/2014/main" id="{CA8FE0E2-A884-43F7-87F5-AD19D0F0255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28184" cy="1262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9" name="图片 17">
              <a:extLst>
                <a:ext uri="{FF2B5EF4-FFF2-40B4-BE49-F238E27FC236}">
                  <a16:creationId xmlns:a16="http://schemas.microsoft.com/office/drawing/2014/main" id="{1F6C6887-BCD6-4791-9C09-61FAED8C073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184" y="0"/>
              <a:ext cx="4599432" cy="69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0" name="矩形 17">
              <a:extLst>
                <a:ext uri="{FF2B5EF4-FFF2-40B4-BE49-F238E27FC236}">
                  <a16:creationId xmlns:a16="http://schemas.microsoft.com/office/drawing/2014/main" id="{42F6377A-89FC-4CAE-964A-16D8A387C6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27261" y="691883"/>
              <a:ext cx="4601039" cy="572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14DA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University of Science and Technology of China</a:t>
              </a:r>
              <a:endParaRPr lang="zh-CN" altLang="en-US">
                <a:solidFill>
                  <a:srgbClr val="014DA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</p:grpSp>
      <p:sp>
        <p:nvSpPr>
          <p:cNvPr id="8201" name="标题占位符 21">
            <a:extLst>
              <a:ext uri="{FF2B5EF4-FFF2-40B4-BE49-F238E27FC236}">
                <a16:creationId xmlns:a16="http://schemas.microsoft.com/office/drawing/2014/main" id="{4EBE9C42-BB03-4509-B7D3-83C420021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2775" y="2159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8202" name="文本占位符 12">
            <a:extLst>
              <a:ext uri="{FF2B5EF4-FFF2-40B4-BE49-F238E27FC236}">
                <a16:creationId xmlns:a16="http://schemas.microsoft.com/office/drawing/2014/main" id="{DF152944-1C27-4484-AF9A-991D16E752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8203" name="日期占位符 27">
            <a:extLst>
              <a:ext uri="{FF2B5EF4-FFF2-40B4-BE49-F238E27FC236}">
                <a16:creationId xmlns:a16="http://schemas.microsoft.com/office/drawing/2014/main" id="{99D89A0E-F7D0-441D-B516-9199F300CD8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438" y="2808288"/>
            <a:ext cx="210661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200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fld id="{7B79A57B-69DD-4193-A6D0-ED8BFCC48988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8204" name="页脚占位符 16">
            <a:extLst>
              <a:ext uri="{FF2B5EF4-FFF2-40B4-BE49-F238E27FC236}">
                <a16:creationId xmlns:a16="http://schemas.microsoft.com/office/drawing/2014/main" id="{A9F3AB02-473F-4EEA-916A-7701593C147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87563" y="215900"/>
            <a:ext cx="5867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8205" name="灯片编号占位符 28">
            <a:extLst>
              <a:ext uri="{FF2B5EF4-FFF2-40B4-BE49-F238E27FC236}">
                <a16:creationId xmlns:a16="http://schemas.microsoft.com/office/drawing/2014/main" id="{7EFC539E-AD6C-4E50-93E9-2B4D371436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7988" y="215900"/>
            <a:ext cx="8286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0DA0CA10-EA6D-45F5-9B42-DB36D503EE5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0">
            <a:extLst>
              <a:ext uri="{FF2B5EF4-FFF2-40B4-BE49-F238E27FC236}">
                <a16:creationId xmlns:a16="http://schemas.microsoft.com/office/drawing/2014/main" id="{EF9146A1-0D04-4F96-9BC8-63BC72955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9219" name="矩形 11">
            <a:extLst>
              <a:ext uri="{FF2B5EF4-FFF2-40B4-BE49-F238E27FC236}">
                <a16:creationId xmlns:a16="http://schemas.microsoft.com/office/drawing/2014/main" id="{79B0F04A-3DFB-4C68-BBB4-FA379B18C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9220" name="矩形 12">
            <a:extLst>
              <a:ext uri="{FF2B5EF4-FFF2-40B4-BE49-F238E27FC236}">
                <a16:creationId xmlns:a16="http://schemas.microsoft.com/office/drawing/2014/main" id="{C2FCD3CC-22F7-4EC0-A2DE-FA5415B52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9221" name="标题占位符 21">
            <a:extLst>
              <a:ext uri="{FF2B5EF4-FFF2-40B4-BE49-F238E27FC236}">
                <a16:creationId xmlns:a16="http://schemas.microsoft.com/office/drawing/2014/main" id="{97B918C7-0844-4EF1-B061-A54AA83209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2775" y="2159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9222" name="文本占位符 12">
            <a:extLst>
              <a:ext uri="{FF2B5EF4-FFF2-40B4-BE49-F238E27FC236}">
                <a16:creationId xmlns:a16="http://schemas.microsoft.com/office/drawing/2014/main" id="{84AE0823-601D-4393-9968-5F85A1BE1A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9223" name="日期占位符 11">
            <a:extLst>
              <a:ext uri="{FF2B5EF4-FFF2-40B4-BE49-F238E27FC236}">
                <a16:creationId xmlns:a16="http://schemas.microsoft.com/office/drawing/2014/main" id="{77851398-D872-473A-A40C-727CF58E2F3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02350" y="6256338"/>
            <a:ext cx="2663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2AD33745-873B-4C7F-B174-0E460E2B502E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9224" name="灯片编号占位符 12">
            <a:extLst>
              <a:ext uri="{FF2B5EF4-FFF2-40B4-BE49-F238E27FC236}">
                <a16:creationId xmlns:a16="http://schemas.microsoft.com/office/drawing/2014/main" id="{8866D14E-F44F-46A3-B607-CFD6F605F4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1752600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2400" b="1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fld id="{B5F5DC96-BC23-41C9-8FB3-558C4E9BF404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9225" name="页脚占位符 13">
            <a:extLst>
              <a:ext uri="{FF2B5EF4-FFF2-40B4-BE49-F238E27FC236}">
                <a16:creationId xmlns:a16="http://schemas.microsoft.com/office/drawing/2014/main" id="{9FDE5A59-0400-4501-805A-A7906EC8AE4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2775" y="6256338"/>
            <a:ext cx="53990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21">
            <a:extLst>
              <a:ext uri="{FF2B5EF4-FFF2-40B4-BE49-F238E27FC236}">
                <a16:creationId xmlns:a16="http://schemas.microsoft.com/office/drawing/2014/main" id="{FC981444-B0B3-4F03-8145-3E500E9EF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2775" y="2159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2291" name="文本占位符 12">
            <a:extLst>
              <a:ext uri="{FF2B5EF4-FFF2-40B4-BE49-F238E27FC236}">
                <a16:creationId xmlns:a16="http://schemas.microsoft.com/office/drawing/2014/main" id="{C1A43999-7B5F-47A1-AF35-DF4BB6CE5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2292" name="日期占位符 1">
            <a:extLst>
              <a:ext uri="{FF2B5EF4-FFF2-40B4-BE49-F238E27FC236}">
                <a16:creationId xmlns:a16="http://schemas.microsoft.com/office/drawing/2014/main" id="{E4C31C62-0020-430C-BA44-816DF52A8B8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02350" y="6256338"/>
            <a:ext cx="2663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213C1FD4-7535-4765-B9B7-3BC18AC83564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12293" name="页脚占位符 2">
            <a:extLst>
              <a:ext uri="{FF2B5EF4-FFF2-40B4-BE49-F238E27FC236}">
                <a16:creationId xmlns:a16="http://schemas.microsoft.com/office/drawing/2014/main" id="{EE3F4498-9DC7-47BB-8152-B19DA5D18BE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2775" y="6256338"/>
            <a:ext cx="53990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  <p:sp>
        <p:nvSpPr>
          <p:cNvPr id="12294" name="灯片编号占位符 3">
            <a:extLst>
              <a:ext uri="{FF2B5EF4-FFF2-40B4-BE49-F238E27FC236}">
                <a16:creationId xmlns:a16="http://schemas.microsoft.com/office/drawing/2014/main" id="{B56056C5-C482-4410-A6FB-7E6F606733B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61CAA638-F67B-4744-ABCC-0653BD30AF5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0">
            <a:extLst>
              <a:ext uri="{FF2B5EF4-FFF2-40B4-BE49-F238E27FC236}">
                <a16:creationId xmlns:a16="http://schemas.microsoft.com/office/drawing/2014/main" id="{C4FB1A27-61C1-4650-A0E5-D215D1A6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3315" name="矩形 11">
            <a:extLst>
              <a:ext uri="{FF2B5EF4-FFF2-40B4-BE49-F238E27FC236}">
                <a16:creationId xmlns:a16="http://schemas.microsoft.com/office/drawing/2014/main" id="{8FF78419-FE23-4E7D-9196-CD7FB1974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4664075"/>
            <a:ext cx="1463675" cy="71278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3316" name="矩形 12">
            <a:extLst>
              <a:ext uri="{FF2B5EF4-FFF2-40B4-BE49-F238E27FC236}">
                <a16:creationId xmlns:a16="http://schemas.microsoft.com/office/drawing/2014/main" id="{9B487C8C-C3EB-4BDF-B1A1-AE11BA054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638" y="4654550"/>
            <a:ext cx="7599362" cy="7127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3317" name="矩形 14">
            <a:extLst>
              <a:ext uri="{FF2B5EF4-FFF2-40B4-BE49-F238E27FC236}">
                <a16:creationId xmlns:a16="http://schemas.microsoft.com/office/drawing/2014/main" id="{4BA00A11-B10C-4F4B-90B2-91EF22526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Palatino Linotype" panose="02040502050505030304" pitchFamily="18" charset="0"/>
              <a:ea typeface="仿宋" panose="02010609060101010101" pitchFamily="49" charset="-122"/>
            </a:endParaRPr>
          </a:p>
        </p:txBody>
      </p:sp>
      <p:sp>
        <p:nvSpPr>
          <p:cNvPr id="13318" name="标题占位符 21">
            <a:extLst>
              <a:ext uri="{FF2B5EF4-FFF2-40B4-BE49-F238E27FC236}">
                <a16:creationId xmlns:a16="http://schemas.microsoft.com/office/drawing/2014/main" id="{63046D70-4E88-4C81-A4B1-1C9B0DE5CA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2775" y="2159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3319" name="文本占位符 12">
            <a:extLst>
              <a:ext uri="{FF2B5EF4-FFF2-40B4-BE49-F238E27FC236}">
                <a16:creationId xmlns:a16="http://schemas.microsoft.com/office/drawing/2014/main" id="{3D0232EB-DC05-404C-B81E-3C103A19CE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3320" name="日期占位符 11">
            <a:extLst>
              <a:ext uri="{FF2B5EF4-FFF2-40B4-BE49-F238E27FC236}">
                <a16:creationId xmlns:a16="http://schemas.microsoft.com/office/drawing/2014/main" id="{7CC55C84-56E3-49A3-9693-E121FCF9E04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8400" y="6248400"/>
            <a:ext cx="2667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0853EF4C-63C7-4E71-A4C8-233DED1C920C}" type="datetime1">
              <a:rPr lang="zh-CN" altLang="en-US"/>
              <a:pPr/>
              <a:t>2024/8/27</a:t>
            </a:fld>
            <a:endParaRPr lang="zh-CN" altLang="en-US"/>
          </a:p>
        </p:txBody>
      </p:sp>
      <p:sp>
        <p:nvSpPr>
          <p:cNvPr id="13321" name="灯片编号占位符 12">
            <a:extLst>
              <a:ext uri="{FF2B5EF4-FFF2-40B4-BE49-F238E27FC236}">
                <a16:creationId xmlns:a16="http://schemas.microsoft.com/office/drawing/2014/main" id="{EB266972-9C40-42E9-9ADF-EBF52C4BE9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4667250"/>
            <a:ext cx="14478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2800" b="1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fld id="{84491D99-3055-4874-B52D-0D455B541178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13322" name="页脚占位符 13">
            <a:extLst>
              <a:ext uri="{FF2B5EF4-FFF2-40B4-BE49-F238E27FC236}">
                <a16:creationId xmlns:a16="http://schemas.microsoft.com/office/drawing/2014/main" id="{3421E49F-E95F-43E5-8D9C-10197B144A4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00200" y="6248400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Dong Liu - USTC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1537E-2E5F-449E-8BA0-BC5E88EB2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00" y="2708920"/>
            <a:ext cx="9001000" cy="1080120"/>
          </a:xfrm>
        </p:spPr>
        <p:txBody>
          <a:bodyPr/>
          <a:lstStyle/>
          <a:p>
            <a:pPr lvl="0"/>
            <a:r>
              <a:rPr lang="en-US" altLang="zh-CN" sz="3600" b="1" dirty="0"/>
              <a:t> </a:t>
            </a:r>
            <a:r>
              <a:rPr lang="en-US" altLang="zh-CN" sz="3600" b="1" dirty="0" err="1"/>
              <a:t>xGen</a:t>
            </a:r>
            <a:r>
              <a:rPr lang="en-US" altLang="zh-CN" sz="3600" b="1" dirty="0"/>
              <a:t>-MM (BLIP-3): A Family of Open Large Multimodal Models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44208" y="501317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Arxiv</a:t>
            </a:r>
            <a:r>
              <a:rPr lang="en-US" altLang="zh-CN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77435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9"/>
    </mc:Choice>
    <mc:Fallback xmlns="">
      <p:transition spd="slow" advTm="32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775" y="1519238"/>
            <a:ext cx="7974507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matters when building vision-language models?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Idefics2 8B VLM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530BD4-C0FF-6D4A-94B5-066D61152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21" y="2311685"/>
            <a:ext cx="6067958" cy="403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3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"/>
    </mc:Choice>
    <mc:Fallback>
      <p:transition spd="slow" advTm="19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775" y="1519238"/>
            <a:ext cx="7919665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idefics2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combine the visual inputs and the text input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cross-attention : LLM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中间层进行交互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fully autoregressive 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：直接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concat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作为输入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B7E630-84BD-3A81-67A7-547DAA10C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52936"/>
            <a:ext cx="3665949" cy="39326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68B73D-C6D0-0F68-0208-597C5E681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779" y="3232086"/>
            <a:ext cx="4230677" cy="30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DE02D-89CA-4326-1E9E-6E29E772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BDD2CB-88FE-61E6-5499-0A9B2B71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评测指标：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应该用什么</a:t>
            </a:r>
            <a:r>
              <a:rPr lang="en-US" altLang="zh-CN" dirty="0"/>
              <a:t>backbone</a:t>
            </a:r>
          </a:p>
          <a:p>
            <a:pPr lvl="1"/>
            <a:r>
              <a:rPr lang="en-US" altLang="zh-CN" dirty="0"/>
              <a:t>LLM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VISION</a:t>
            </a:r>
          </a:p>
          <a:p>
            <a:pPr marL="366713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结论</a:t>
            </a:r>
            <a:r>
              <a:rPr lang="en-US" altLang="zh-CN" dirty="0"/>
              <a:t>: </a:t>
            </a:r>
            <a:r>
              <a:rPr lang="zh-CN" altLang="en-US" dirty="0"/>
              <a:t>固定参数，</a:t>
            </a:r>
            <a:r>
              <a:rPr lang="en-US" altLang="zh-CN" dirty="0"/>
              <a:t>LLM</a:t>
            </a:r>
            <a:r>
              <a:rPr lang="zh-CN" altLang="en-US" dirty="0"/>
              <a:t>影响大于</a:t>
            </a:r>
            <a:r>
              <a:rPr lang="en-US" altLang="zh-CN" dirty="0"/>
              <a:t>vision encoder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86D28A-8793-9715-4F9C-B5423BFCE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833574"/>
            <a:ext cx="2592288" cy="13271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9F8CE5-1951-8FE0-C8C2-D3D1B3B1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366" y="4396323"/>
            <a:ext cx="3024336" cy="17229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12423A-D596-25D2-E3AF-B8909CF11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2047194"/>
            <a:ext cx="6912768" cy="12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9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E24C4-791D-2113-6777-F118F0A8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EF552C-BED1-5B80-A827-B73F5BD9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Fully autoregressive or cross attention?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sz="2400" dirty="0"/>
              <a:t>最终采用</a:t>
            </a:r>
            <a:r>
              <a:rPr lang="en-US" altLang="zh-CN" sz="2400" dirty="0"/>
              <a:t>Fully </a:t>
            </a:r>
            <a:r>
              <a:rPr lang="en-US" altLang="zh-CN" sz="2400" dirty="0" err="1"/>
              <a:t>autoreg</a:t>
            </a:r>
            <a:r>
              <a:rPr lang="en-US" altLang="zh-CN" sz="2400" dirty="0"/>
              <a:t>.</a:t>
            </a:r>
          </a:p>
          <a:p>
            <a:pPr lvl="1"/>
            <a:r>
              <a:rPr lang="en-US" altLang="zh-CN" sz="2400" dirty="0"/>
              <a:t>LLM</a:t>
            </a:r>
            <a:r>
              <a:rPr lang="zh-CN" altLang="en-US" sz="2400" dirty="0"/>
              <a:t>和</a:t>
            </a:r>
            <a:r>
              <a:rPr lang="en-US" altLang="zh-CN" sz="2400" dirty="0"/>
              <a:t>vision</a:t>
            </a:r>
            <a:r>
              <a:rPr lang="zh-CN" altLang="en-US" sz="2400" dirty="0"/>
              <a:t>都</a:t>
            </a:r>
            <a:r>
              <a:rPr lang="en-US" altLang="zh-CN" sz="2400" dirty="0"/>
              <a:t>frozen</a:t>
            </a:r>
            <a:r>
              <a:rPr lang="zh-CN" altLang="en-US" sz="2400" dirty="0"/>
              <a:t>的情况下，</a:t>
            </a:r>
            <a:r>
              <a:rPr lang="en-US" altLang="zh-CN" sz="2400" dirty="0" err="1"/>
              <a:t>cross_attn</a:t>
            </a:r>
            <a:r>
              <a:rPr lang="zh-CN" altLang="en-US" sz="2400" dirty="0"/>
              <a:t>效果更好</a:t>
            </a:r>
            <a:endParaRPr lang="en-US" altLang="zh-CN" sz="2400" dirty="0"/>
          </a:p>
          <a:p>
            <a:pPr lvl="1"/>
            <a:r>
              <a:rPr lang="zh-CN" altLang="en-US" dirty="0"/>
              <a:t>需要训练的情况下，</a:t>
            </a:r>
            <a:r>
              <a:rPr lang="en-US" altLang="zh-CN" dirty="0"/>
              <a:t>full </a:t>
            </a:r>
            <a:r>
              <a:rPr lang="en-US" altLang="zh-CN" dirty="0" err="1"/>
              <a:t>autoreg</a:t>
            </a:r>
            <a:r>
              <a:rPr lang="zh-CN" altLang="en-US" dirty="0"/>
              <a:t>更高，且参数少推理速度快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90E487-0124-5EBF-ADA1-8749322C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132856"/>
            <a:ext cx="4795169" cy="22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3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8A17F-090E-7B88-9585-BF26D6EB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0D2C1-A7BE-F431-F1A6-A3FDBD5B0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Perceive sampler</a:t>
            </a:r>
            <a:r>
              <a:rPr lang="zh-CN" altLang="en-US" dirty="0"/>
              <a:t>：降低</a:t>
            </a:r>
            <a:r>
              <a:rPr lang="en-US" altLang="zh-CN" dirty="0"/>
              <a:t>visual token</a:t>
            </a:r>
            <a:r>
              <a:rPr lang="zh-CN" altLang="en-US" dirty="0"/>
              <a:t>个数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2"/>
            <a:r>
              <a:rPr lang="en-US" altLang="zh-CN" dirty="0"/>
              <a:t>Token</a:t>
            </a:r>
            <a:r>
              <a:rPr lang="zh-CN" altLang="en-US" dirty="0"/>
              <a:t>是可以被减少的，性能变化小</a:t>
            </a:r>
            <a:endParaRPr lang="en-US" altLang="zh-CN" dirty="0"/>
          </a:p>
          <a:p>
            <a:pPr lvl="1"/>
            <a:r>
              <a:rPr lang="zh-CN" altLang="en-US" dirty="0"/>
              <a:t>保持原有的</a:t>
            </a:r>
            <a:r>
              <a:rPr lang="en-US" altLang="zh-CN" dirty="0"/>
              <a:t>resolution / ratio </a:t>
            </a:r>
            <a:r>
              <a:rPr lang="zh-CN" altLang="en-US" dirty="0"/>
              <a:t>对于结果影响不大</a:t>
            </a:r>
            <a:endParaRPr lang="en-US" altLang="zh-CN" dirty="0"/>
          </a:p>
          <a:p>
            <a:pPr lvl="1"/>
            <a:r>
              <a:rPr lang="en-US" altLang="zh-CN" dirty="0"/>
              <a:t>4 crops and origin images </a:t>
            </a:r>
            <a:r>
              <a:rPr lang="zh-CN" altLang="en-US" dirty="0"/>
              <a:t>对于</a:t>
            </a:r>
            <a:r>
              <a:rPr lang="en-US" altLang="zh-CN" dirty="0" err="1"/>
              <a:t>ocr</a:t>
            </a:r>
            <a:r>
              <a:rPr lang="zh-CN" altLang="en-US" dirty="0"/>
              <a:t>任务很有效</a:t>
            </a:r>
            <a:endParaRPr lang="en-US" altLang="zh-CN" dirty="0"/>
          </a:p>
          <a:p>
            <a:pPr lvl="1"/>
            <a:r>
              <a:rPr lang="en-US" altLang="zh-CN" dirty="0"/>
              <a:t>Final </a:t>
            </a:r>
            <a:r>
              <a:rPr lang="zh-CN" altLang="en-US" dirty="0"/>
              <a:t>模型</a:t>
            </a:r>
            <a:r>
              <a:rPr lang="en-US" altLang="zh-CN" dirty="0"/>
              <a:t>:open 8B parameters vision-language model: Idefics2. </a:t>
            </a:r>
          </a:p>
          <a:p>
            <a:pPr lvl="2"/>
            <a:r>
              <a:rPr lang="en-US" altLang="zh-CN" dirty="0"/>
              <a:t>SigLIP-SO400M and Mistral-7B-v0.1</a:t>
            </a:r>
          </a:p>
          <a:p>
            <a:pPr marL="366713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77DE1D-11B5-3B04-435E-DE4D4FC6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097219"/>
            <a:ext cx="2082907" cy="10541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2FBC3-EAB7-6533-E61A-720EEC40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037925"/>
            <a:ext cx="2232248" cy="11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8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8A17F-090E-7B88-9585-BF26D6EB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0D2C1-A7BE-F431-F1A6-A3FDBD5B0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marL="366713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EE56C3-B24A-E6E7-2253-FE3E2DD0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600200"/>
            <a:ext cx="6057827" cy="21888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32A266-D439-7370-25A4-5100B64B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789039"/>
            <a:ext cx="6348499" cy="24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5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8A17F-090E-7B88-9585-BF26D6EB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0D2C1-A7BE-F431-F1A6-A3FDBD5B0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57" y="1700808"/>
            <a:ext cx="8153400" cy="4572000"/>
          </a:xfrm>
        </p:spPr>
        <p:txBody>
          <a:bodyPr/>
          <a:lstStyle/>
          <a:p>
            <a:r>
              <a:rPr lang="zh-CN" altLang="en-US" dirty="0"/>
              <a:t>进一步说明 </a:t>
            </a:r>
            <a:r>
              <a:rPr lang="en-US" altLang="zh-CN" dirty="0"/>
              <a:t>FA</a:t>
            </a:r>
            <a:r>
              <a:rPr lang="zh-CN" altLang="en-US" dirty="0"/>
              <a:t>好于</a:t>
            </a:r>
            <a:r>
              <a:rPr lang="en-US" altLang="zh-CN" dirty="0"/>
              <a:t>CA</a:t>
            </a:r>
          </a:p>
          <a:p>
            <a:pPr marL="366713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A4A045-05F8-B4E1-A574-102242097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62" y="2303971"/>
            <a:ext cx="7302875" cy="336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1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0000" y="1519200"/>
            <a:ext cx="8352480" cy="1692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模型框架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BLIP2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数据不够，与当前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LMM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能力差距 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BLIP2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Q-Former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架构来弥合视觉和语言模式，训练目标复杂（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ITM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ITC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ITG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损失）增加训练难度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BLIP-2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仅支持单图像输入，而交错的多模态数据格式是多模态数据的自然形式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EFDE2A-B24E-D9D2-81BA-642F6885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6992"/>
            <a:ext cx="9144000" cy="298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9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0000" y="1519200"/>
            <a:ext cx="8352480" cy="196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模型框架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用可扩展的视觉标记采样器替换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Q-Former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，并简化训练目标，只关注多模态上下文中文本标记的自回归损失。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引入了两个大规模、高质量的数据集：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MINT-1T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，一个万亿令牌规模的交错数据集； 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BLIP3-KALE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，一个知识增强的高质量密集字幕数据集。两个额外的专业数据集：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BLIP3-OCR-200M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，这是一个具有密集 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OCR 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注释的大规模数据集； 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BLIP3-GROUNDING-50M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，这是一个大规模的视觉基础数据集。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带有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DPO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的安全调优模型，旨在减轻幻觉、提高安全性等有害行为。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EFDE2A-B24E-D9D2-81BA-642F6885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44" y="3496464"/>
            <a:ext cx="9144000" cy="29831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65B800-9820-323F-65E4-F7E164369377}"/>
              </a:ext>
            </a:extLst>
          </p:cNvPr>
          <p:cNvSpPr txBox="1"/>
          <p:nvPr/>
        </p:nvSpPr>
        <p:spPr>
          <a:xfrm>
            <a:off x="269875" y="6381328"/>
            <a:ext cx="77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Flamingo: a visual language model for few-shot learning</a:t>
            </a:r>
          </a:p>
        </p:txBody>
      </p:sp>
    </p:spTree>
    <p:extLst>
      <p:ext uri="{BB962C8B-B14F-4D97-AF65-F5344CB8AC3E}">
        <p14:creationId xmlns:p14="http://schemas.microsoft.com/office/powerpoint/2010/main" val="38754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0000" y="1519200"/>
            <a:ext cx="8352480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模型架构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VIT /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vision token sampler (perceiver 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resampler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 phi3-mini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Patchwise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encoding / perceiver 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resampler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降低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个数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068DBF-3652-E529-99E2-06CB2EE28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504155"/>
            <a:ext cx="5026489" cy="41408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8BD04F-624A-EFD1-454D-6A6390C10175}"/>
              </a:ext>
            </a:extLst>
          </p:cNvPr>
          <p:cNvSpPr txBox="1"/>
          <p:nvPr/>
        </p:nvSpPr>
        <p:spPr>
          <a:xfrm>
            <a:off x="5130954" y="386104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Freeform 10"/>
          <p:cNvSpPr/>
          <p:nvPr/>
        </p:nvSpPr>
        <p:spPr bwMode="auto">
          <a:xfrm>
            <a:off x="1914287" y="206734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Freeform 10"/>
          <p:cNvSpPr/>
          <p:nvPr/>
        </p:nvSpPr>
        <p:spPr bwMode="auto">
          <a:xfrm>
            <a:off x="1913203" y="2921454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/>
          </a:p>
        </p:txBody>
      </p:sp>
      <p:sp>
        <p:nvSpPr>
          <p:cNvPr id="38" name="文本框 4"/>
          <p:cNvSpPr txBox="1"/>
          <p:nvPr/>
        </p:nvSpPr>
        <p:spPr>
          <a:xfrm>
            <a:off x="2144398" y="201765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>
            <a:stCxn id="37" idx="6"/>
          </p:cNvCxnSpPr>
          <p:nvPr/>
        </p:nvCxnSpPr>
        <p:spPr>
          <a:xfrm>
            <a:off x="2605066" y="3265312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0"/>
          <p:cNvSpPr txBox="1"/>
          <p:nvPr/>
        </p:nvSpPr>
        <p:spPr>
          <a:xfrm>
            <a:off x="2582518" y="1959223"/>
            <a:ext cx="448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作者介绍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2143315" y="2841758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>
            <a:stCxn id="36" idx="6"/>
          </p:cNvCxnSpPr>
          <p:nvPr/>
        </p:nvCxnSpPr>
        <p:spPr>
          <a:xfrm>
            <a:off x="2606150" y="2411198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10"/>
          <p:cNvSpPr/>
          <p:nvPr/>
        </p:nvSpPr>
        <p:spPr bwMode="auto">
          <a:xfrm>
            <a:off x="1913203" y="376966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文本框 18"/>
          <p:cNvSpPr txBox="1"/>
          <p:nvPr/>
        </p:nvSpPr>
        <p:spPr>
          <a:xfrm>
            <a:off x="2143314" y="370585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>
            <a:stCxn id="47" idx="6"/>
          </p:cNvCxnSpPr>
          <p:nvPr/>
        </p:nvCxnSpPr>
        <p:spPr>
          <a:xfrm>
            <a:off x="2605066" y="4113519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10"/>
          <p:cNvSpPr/>
          <p:nvPr/>
        </p:nvSpPr>
        <p:spPr bwMode="auto">
          <a:xfrm>
            <a:off x="1925448" y="46337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3" name="文本框 18"/>
          <p:cNvSpPr txBox="1"/>
          <p:nvPr/>
        </p:nvSpPr>
        <p:spPr>
          <a:xfrm>
            <a:off x="2155559" y="45699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619335" y="4977615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10"/>
          <p:cNvSpPr/>
          <p:nvPr/>
        </p:nvSpPr>
        <p:spPr bwMode="auto">
          <a:xfrm>
            <a:off x="1954111" y="549785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7" name="文本框 18"/>
          <p:cNvSpPr txBox="1"/>
          <p:nvPr/>
        </p:nvSpPr>
        <p:spPr>
          <a:xfrm>
            <a:off x="2184222" y="543404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63" idx="6"/>
          </p:cNvCxnSpPr>
          <p:nvPr/>
        </p:nvCxnSpPr>
        <p:spPr>
          <a:xfrm>
            <a:off x="2645974" y="5841711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10"/>
          <p:cNvSpPr txBox="1"/>
          <p:nvPr/>
        </p:nvSpPr>
        <p:spPr>
          <a:xfrm>
            <a:off x="2605066" y="2824609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73" name="文本框 10"/>
          <p:cNvSpPr txBox="1"/>
          <p:nvPr/>
        </p:nvSpPr>
        <p:spPr>
          <a:xfrm>
            <a:off x="2589901" y="4552801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74" name="文本框 10"/>
          <p:cNvSpPr txBox="1"/>
          <p:nvPr/>
        </p:nvSpPr>
        <p:spPr>
          <a:xfrm>
            <a:off x="2613275" y="3688705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5" name="文本框 10"/>
          <p:cNvSpPr txBox="1"/>
          <p:nvPr/>
        </p:nvSpPr>
        <p:spPr>
          <a:xfrm>
            <a:off x="2635753" y="5416897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2761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"/>
    </mc:Choice>
    <mc:Fallback xmlns="">
      <p:transition spd="slow" advTm="5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0000" y="1519200"/>
            <a:ext cx="8352480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损失函数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BCCADF-6BDE-EB5F-40A1-46B7535D2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648"/>
            <a:ext cx="5993218" cy="4165961"/>
          </a:xfrm>
          <a:prstGeom prst="rect">
            <a:avLst/>
          </a:prstGeom>
        </p:spPr>
      </p:pic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33F4FB1F-3507-2E16-80F7-EA784901E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5" b="25800"/>
          <a:stretch/>
        </p:blipFill>
        <p:spPr bwMode="auto">
          <a:xfrm>
            <a:off x="5815946" y="2273696"/>
            <a:ext cx="3328053" cy="11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18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0000" y="1519200"/>
            <a:ext cx="8352480" cy="7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训练数据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54828-3F7D-4CC8-7CFD-E1841998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519668"/>
            <a:ext cx="6222286" cy="490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" y="1700808"/>
            <a:ext cx="8352480" cy="3523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模型训练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Pre-training.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MINT-1T / OBELICS /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公开数据集合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SFT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一百万公开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instruction tuning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图文交互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sft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Alignment DPO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：六万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preference sample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safety 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fintuning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: 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VLGuard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dataset,  2k examples of unsafe images and instructions.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F951AC-07FC-A42F-35FB-4D3EC487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08" y="2710119"/>
            <a:ext cx="7704984" cy="41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2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"/>
    </mc:Choice>
    <mc:Fallback>
      <p:transition spd="slow" advTm="19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" y="1700808"/>
            <a:ext cx="8352480" cy="3523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模型训练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Pre-training.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MINT-1T / OBELICS /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公开数据集合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SFT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一百万公开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instruction tuning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图文交互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sft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Alignment DPO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：六万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preference sample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safety 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fintuning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: 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VLGuard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dataset,  2k examples of unsafe images and instructions.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94E605-E60C-12D8-063E-F6922C27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52" y="3295478"/>
            <a:ext cx="7709296" cy="33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"/>
    </mc:Choice>
    <mc:Fallback>
      <p:transition spd="slow" advTm="19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" y="1700808"/>
            <a:ext cx="8352480" cy="3523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模型训练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Pre-training.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MINT-1T / OBELICS /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公开数据集合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SFT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一百万公开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instruction tuning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图文交互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sft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Alignment DPO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：六万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preference sample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safety 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fintuning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: 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VLGuard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dataset,  2k examples of unsafe images and instructions.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73CC51-4A7F-82BC-6163-41B7784FF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1" y="3391624"/>
            <a:ext cx="8204622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3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"/>
    </mc:Choice>
    <mc:Fallback>
      <p:transition spd="slow" advTm="19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" y="1700808"/>
            <a:ext cx="8352480" cy="3523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模型训练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Pre-training.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MINT-1T / OBELICS /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公开数据集合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SFT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一百万公开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instruction tuning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图文交互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sft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Alignment DPO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：六万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preference sample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safety 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fintuning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: 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VLGuard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dataset,  2k examples of unsafe images and instructions.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1AF23C-FB96-1081-998D-9D87BC51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3" y="4423117"/>
            <a:ext cx="7925207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4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"/>
    </mc:Choice>
    <mc:Fallback>
      <p:transition spd="slow" advTm="19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AE7C20-D98F-B047-6DB6-B82A861D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984648"/>
            <a:ext cx="6216970" cy="1206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F4DAAF-E420-2980-D493-69B6C94E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51" y="3356992"/>
            <a:ext cx="6756747" cy="13526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E743FC-1ADD-8090-3860-967FB0167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88" y="4797152"/>
            <a:ext cx="8388781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2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AE7C20-D98F-B047-6DB6-B82A861D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984648"/>
            <a:ext cx="6216970" cy="1206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F4DAAF-E420-2980-D493-69B6C94E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51" y="3356992"/>
            <a:ext cx="6756747" cy="13526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FCB645-EABF-E41E-95CB-A000590CB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18" y="1628800"/>
            <a:ext cx="8033163" cy="38101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F049A5-7BA7-7D6A-5DE2-48B1D140BFEE}"/>
              </a:ext>
            </a:extLst>
          </p:cNvPr>
          <p:cNvSpPr txBox="1"/>
          <p:nvPr/>
        </p:nvSpPr>
        <p:spPr>
          <a:xfrm>
            <a:off x="1065266" y="6021288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Instruct aware </a:t>
            </a:r>
            <a:r>
              <a:rPr lang="zh-CN" altLang="en-US" dirty="0"/>
              <a:t>可能只在</a:t>
            </a:r>
            <a:r>
              <a:rPr lang="en-US" altLang="zh-CN" dirty="0"/>
              <a:t>q-former</a:t>
            </a:r>
            <a:r>
              <a:rPr lang="zh-CN" altLang="en-US" dirty="0"/>
              <a:t>中有用</a:t>
            </a:r>
          </a:p>
        </p:txBody>
      </p:sp>
    </p:spTree>
    <p:extLst>
      <p:ext uri="{BB962C8B-B14F-4D97-AF65-F5344CB8AC3E}">
        <p14:creationId xmlns:p14="http://schemas.microsoft.com/office/powerpoint/2010/main" val="1364883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"/>
    </mc:Choice>
    <mc:Fallback>
      <p:transition spd="slow" advTm="19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Freeform 10"/>
          <p:cNvSpPr/>
          <p:nvPr/>
        </p:nvSpPr>
        <p:spPr bwMode="auto">
          <a:xfrm>
            <a:off x="1914287" y="206734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Freeform 10"/>
          <p:cNvSpPr/>
          <p:nvPr/>
        </p:nvSpPr>
        <p:spPr bwMode="auto">
          <a:xfrm>
            <a:off x="1913203" y="2921454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文本框 4"/>
          <p:cNvSpPr txBox="1"/>
          <p:nvPr/>
        </p:nvSpPr>
        <p:spPr>
          <a:xfrm>
            <a:off x="2144398" y="201765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>
            <a:stCxn id="37" idx="6"/>
          </p:cNvCxnSpPr>
          <p:nvPr/>
        </p:nvCxnSpPr>
        <p:spPr>
          <a:xfrm>
            <a:off x="2605066" y="3265312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0"/>
          <p:cNvSpPr txBox="1"/>
          <p:nvPr/>
        </p:nvSpPr>
        <p:spPr>
          <a:xfrm>
            <a:off x="2582518" y="1959223"/>
            <a:ext cx="448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作者介绍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2143315" y="2841758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>
            <a:stCxn id="36" idx="6"/>
          </p:cNvCxnSpPr>
          <p:nvPr/>
        </p:nvCxnSpPr>
        <p:spPr>
          <a:xfrm>
            <a:off x="2606150" y="2411198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10"/>
          <p:cNvSpPr/>
          <p:nvPr/>
        </p:nvSpPr>
        <p:spPr bwMode="auto">
          <a:xfrm>
            <a:off x="1913203" y="376966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文本框 18"/>
          <p:cNvSpPr txBox="1"/>
          <p:nvPr/>
        </p:nvSpPr>
        <p:spPr>
          <a:xfrm>
            <a:off x="2143314" y="370585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>
            <a:stCxn id="47" idx="6"/>
          </p:cNvCxnSpPr>
          <p:nvPr/>
        </p:nvCxnSpPr>
        <p:spPr>
          <a:xfrm>
            <a:off x="2605066" y="4113519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10"/>
          <p:cNvSpPr/>
          <p:nvPr/>
        </p:nvSpPr>
        <p:spPr bwMode="auto">
          <a:xfrm>
            <a:off x="1925448" y="46337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3" name="文本框 18"/>
          <p:cNvSpPr txBox="1"/>
          <p:nvPr/>
        </p:nvSpPr>
        <p:spPr>
          <a:xfrm>
            <a:off x="2155559" y="45699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619335" y="4977615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10"/>
          <p:cNvSpPr/>
          <p:nvPr/>
        </p:nvSpPr>
        <p:spPr bwMode="auto">
          <a:xfrm>
            <a:off x="1954111" y="549785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67" name="文本框 18"/>
          <p:cNvSpPr txBox="1"/>
          <p:nvPr/>
        </p:nvSpPr>
        <p:spPr>
          <a:xfrm>
            <a:off x="2184222" y="543404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>
            <a:stCxn id="63" idx="6"/>
          </p:cNvCxnSpPr>
          <p:nvPr/>
        </p:nvCxnSpPr>
        <p:spPr>
          <a:xfrm>
            <a:off x="2645974" y="5841711"/>
            <a:ext cx="45000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10"/>
          <p:cNvSpPr txBox="1"/>
          <p:nvPr/>
        </p:nvSpPr>
        <p:spPr>
          <a:xfrm>
            <a:off x="2605066" y="2824609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73" name="文本框 10"/>
          <p:cNvSpPr txBox="1"/>
          <p:nvPr/>
        </p:nvSpPr>
        <p:spPr>
          <a:xfrm>
            <a:off x="2589901" y="4552801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实验效果</a:t>
            </a:r>
          </a:p>
        </p:txBody>
      </p:sp>
      <p:sp>
        <p:nvSpPr>
          <p:cNvPr id="74" name="文本框 10"/>
          <p:cNvSpPr txBox="1"/>
          <p:nvPr/>
        </p:nvSpPr>
        <p:spPr>
          <a:xfrm>
            <a:off x="2613275" y="3688705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5" name="文本框 10"/>
          <p:cNvSpPr txBox="1"/>
          <p:nvPr/>
        </p:nvSpPr>
        <p:spPr>
          <a:xfrm>
            <a:off x="2635753" y="5416897"/>
            <a:ext cx="4483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3792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"/>
    </mc:Choice>
    <mc:Fallback xmlns="">
      <p:transition spd="slow" advTm="52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6C4BD8-81E8-46B8-A54A-F38A7773744B}"/>
              </a:ext>
            </a:extLst>
          </p:cNvPr>
          <p:cNvSpPr txBox="1"/>
          <p:nvPr/>
        </p:nvSpPr>
        <p:spPr>
          <a:xfrm>
            <a:off x="657251" y="1772816"/>
            <a:ext cx="8064448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融合形式上，采用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fully autoregressive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Connector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方面，不再使用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Q-former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结构，多采用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perceive sampler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的方法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简单、统一、可扩展的形式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数据进一步探索，主要是提出了三个数据集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775" y="1519238"/>
            <a:ext cx="797450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多模态大语言模型</a:t>
            </a:r>
            <a:endParaRPr lang="en-US" altLang="zh-C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多模态输入，单模态输出</a:t>
            </a:r>
            <a:r>
              <a:rPr lang="zh-CN" altLang="e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LLaVa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Qwen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-VL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、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InternLM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、</a:t>
            </a:r>
            <a:r>
              <a:rPr lang="en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MiniGPT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-4</a:t>
            </a:r>
            <a:r>
              <a:rPr lang="zh-CN" altLang="e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构建一个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LMM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，什么是重要的？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MM1, Idefics2, Blip3</a:t>
            </a:r>
          </a:p>
          <a:p>
            <a:pPr marL="342900" indent="-342900">
              <a:lnSpc>
                <a:spcPct val="110000"/>
              </a:lnSpc>
              <a:buFont typeface="Wingdings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94678-2D60-511B-638A-85767AF7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8" y="2996952"/>
            <a:ext cx="7871444" cy="26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371BFC-4A98-DB4A-A979-799767FFD753}"/>
              </a:ext>
            </a:extLst>
          </p:cNvPr>
          <p:cNvSpPr txBox="1"/>
          <p:nvPr/>
        </p:nvSpPr>
        <p:spPr>
          <a:xfrm>
            <a:off x="612775" y="6581001"/>
            <a:ext cx="7038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Baselines with Visual Instruction Tuning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CVPR2024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36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775" y="1519238"/>
            <a:ext cx="7974507" cy="118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MM1:  Methods, Analysis &amp; Insights from Multimodal LLM Pre-training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1A7F64-63C4-2F8D-618B-46CAF993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5" y="2492896"/>
            <a:ext cx="8887649" cy="404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775" y="1519238"/>
            <a:ext cx="7974507" cy="118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MM1:  Methods, Analysis &amp; Insights from Multimodal LLM Pre-training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C16F58-FF7A-3473-5B59-5607FBA9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81" y="2420888"/>
            <a:ext cx="770456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5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775" y="1519238"/>
            <a:ext cx="7974507" cy="118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MM1:  Methods, Analysis &amp; Insights from Multimodal LLM Pre-training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C16F58-FF7A-3473-5B59-5607FBA9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81" y="2420888"/>
            <a:ext cx="7704560" cy="28803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CC5396-72B2-CAAE-4C52-1FF0D1921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6548"/>
            <a:ext cx="9144000" cy="40072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6D77A6-2AC1-0C42-5A45-05DEA80C6DA9}"/>
              </a:ext>
            </a:extLst>
          </p:cNvPr>
          <p:cNvSpPr txBox="1"/>
          <p:nvPr/>
        </p:nvSpPr>
        <p:spPr>
          <a:xfrm>
            <a:off x="240896" y="6428097"/>
            <a:ext cx="7128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Honeybee: Locality-enhanced Projector for Multimodal LLM</a:t>
            </a:r>
          </a:p>
        </p:txBody>
      </p:sp>
    </p:spTree>
    <p:extLst>
      <p:ext uri="{BB962C8B-B14F-4D97-AF65-F5344CB8AC3E}">
        <p14:creationId xmlns:p14="http://schemas.microsoft.com/office/powerpoint/2010/main" val="194018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775" y="1519238"/>
            <a:ext cx="7974507" cy="118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MM1:  Methods, Analysis &amp; Insights from Multimodal LLM Pre-training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952ED3-5A4A-CD1C-EC38-7E03C364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84" y="2458483"/>
            <a:ext cx="6146887" cy="36196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C6053D-43FF-4142-F81F-0041149D12FC}"/>
              </a:ext>
            </a:extLst>
          </p:cNvPr>
          <p:cNvSpPr txBox="1"/>
          <p:nvPr/>
        </p:nvSpPr>
        <p:spPr>
          <a:xfrm>
            <a:off x="269875" y="6093296"/>
            <a:ext cx="8478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Encoder Lesson: Image resolution has the highest impact, followed by model size and training data composition.</a:t>
            </a:r>
          </a:p>
        </p:txBody>
      </p:sp>
    </p:spTree>
    <p:extLst>
      <p:ext uri="{BB962C8B-B14F-4D97-AF65-F5344CB8AC3E}">
        <p14:creationId xmlns:p14="http://schemas.microsoft.com/office/powerpoint/2010/main" val="14459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775" y="1519238"/>
            <a:ext cx="7974507" cy="118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MM1:  Methods, Analysis &amp; Insights from Multimodal LLM Pre-training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C6053D-43FF-4142-F81F-0041149D12FC}"/>
              </a:ext>
            </a:extLst>
          </p:cNvPr>
          <p:cNvSpPr txBox="1"/>
          <p:nvPr/>
        </p:nvSpPr>
        <p:spPr>
          <a:xfrm>
            <a:off x="269875" y="6093296"/>
            <a:ext cx="8478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VL Connector Lesson: Number of visual tokens and image resolution matters most, while the type of VL connector has little effect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288050-1B97-1C1A-C2B8-35758532E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8" y="2353560"/>
            <a:ext cx="9144000" cy="32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1289050"/>
            <a:ext cx="539750" cy="23018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53902-9632-4ADE-A52C-43F743FF03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775" y="1519238"/>
            <a:ext cx="7974507" cy="118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MM1:  Methods, Analysis &amp; Insights from Multimodal LLM Pre-training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C6053D-43FF-4142-F81F-0041149D12FC}"/>
              </a:ext>
            </a:extLst>
          </p:cNvPr>
          <p:cNvSpPr txBox="1"/>
          <p:nvPr/>
        </p:nvSpPr>
        <p:spPr>
          <a:xfrm>
            <a:off x="360684" y="2370048"/>
            <a:ext cx="84786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Data Lesson 1: Interleaved data is instrumental for few-shot and </a:t>
            </a:r>
            <a:r>
              <a:rPr lang="en-US" altLang="zh-CN" dirty="0" err="1"/>
              <a:t>textonly</a:t>
            </a:r>
            <a:r>
              <a:rPr lang="en-US" altLang="zh-CN" dirty="0"/>
              <a:t> performance, while captioning data lifts zero-shot performance.</a:t>
            </a:r>
          </a:p>
          <a:p>
            <a:r>
              <a:rPr lang="en-US" altLang="zh-CN" dirty="0"/>
              <a:t>Data Lesson 2: Text-only data helps with few-shot and text-only performance.</a:t>
            </a:r>
          </a:p>
          <a:p>
            <a:r>
              <a:rPr lang="en-US" altLang="zh-CN" dirty="0"/>
              <a:t>Data Lesson 3: Careful mixture of image and text data can yield optimal multimodal performance and retain strong text performance.</a:t>
            </a:r>
          </a:p>
          <a:p>
            <a:r>
              <a:rPr lang="en-US" altLang="zh-CN" dirty="0"/>
              <a:t>Data Lesson 4: Synthetic data helps with few-shot learning.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6B876-DD09-0769-2A39-4F2278B7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4221088"/>
            <a:ext cx="7768181" cy="25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8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</p:sld>
</file>

<file path=ppt/theme/theme1.xml><?xml version="1.0" encoding="utf-8"?>
<a:theme xmlns:a="http://schemas.openxmlformats.org/drawingml/2006/main" name="1">
  <a:themeElements>
    <a:clrScheme name="中性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000000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中性">
      <a:majorFont>
        <a:latin typeface="Arial"/>
        <a:ea typeface="黑体"/>
        <a:cs typeface=""/>
      </a:majorFont>
      <a:minorFont>
        <a:latin typeface="Palatino Linotype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中性 1">
        <a:dk1>
          <a:srgbClr val="000000"/>
        </a:dk1>
        <a:lt1>
          <a:srgbClr val="FFFFFF"/>
        </a:lt1>
        <a:dk2>
          <a:srgbClr val="775F55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13_中性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000000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13_中性">
      <a:majorFont>
        <a:latin typeface="Arial"/>
        <a:ea typeface="黑体"/>
        <a:cs typeface=""/>
      </a:majorFont>
      <a:minorFont>
        <a:latin typeface="Palatino Linotype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中性 1">
        <a:dk1>
          <a:srgbClr val="000000"/>
        </a:dk1>
        <a:lt1>
          <a:srgbClr val="FFFFFF"/>
        </a:lt1>
        <a:dk2>
          <a:srgbClr val="775F55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">
  <a:themeElements>
    <a:clrScheme name="14_中性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000000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14_中性">
      <a:majorFont>
        <a:latin typeface="Arial"/>
        <a:ea typeface="黑体"/>
        <a:cs typeface=""/>
      </a:majorFont>
      <a:minorFont>
        <a:latin typeface="Palatino Linotype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中性 1">
        <a:dk1>
          <a:srgbClr val="000000"/>
        </a:dk1>
        <a:lt1>
          <a:srgbClr val="FFFFFF"/>
        </a:lt1>
        <a:dk2>
          <a:srgbClr val="775F55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">
  <a:themeElements>
    <a:clrScheme name="17_中性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000000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17_中性">
      <a:majorFont>
        <a:latin typeface="Arial"/>
        <a:ea typeface="黑体"/>
        <a:cs typeface=""/>
      </a:majorFont>
      <a:minorFont>
        <a:latin typeface="Palatino Linotype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7_中性 1">
        <a:dk1>
          <a:srgbClr val="000000"/>
        </a:dk1>
        <a:lt1>
          <a:srgbClr val="FFFFFF"/>
        </a:lt1>
        <a:dk2>
          <a:srgbClr val="775F55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">
  <a:themeElements>
    <a:clrScheme name="18_中性 1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000000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18_中性">
      <a:majorFont>
        <a:latin typeface="Arial"/>
        <a:ea typeface="黑体"/>
        <a:cs typeface=""/>
      </a:majorFont>
      <a:minorFont>
        <a:latin typeface="Palatino Linotype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8_中性 1">
        <a:dk1>
          <a:srgbClr val="000000"/>
        </a:dk1>
        <a:lt1>
          <a:srgbClr val="FFFFFF"/>
        </a:lt1>
        <a:dk2>
          <a:srgbClr val="775F55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16474</TotalTime>
  <Pages>0</Pages>
  <Words>991</Words>
  <Characters>0</Characters>
  <Application>Microsoft Office PowerPoint</Application>
  <DocSecurity>0</DocSecurity>
  <PresentationFormat>全屏显示(4:3)</PresentationFormat>
  <Lines>0</Lines>
  <Paragraphs>221</Paragraphs>
  <Slides>29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微软雅黑</vt:lpstr>
      <vt:lpstr>Arial</vt:lpstr>
      <vt:lpstr>Calibri</vt:lpstr>
      <vt:lpstr>Palatino Linotype</vt:lpstr>
      <vt:lpstr>Times New Roman</vt:lpstr>
      <vt:lpstr>Wingdings</vt:lpstr>
      <vt:lpstr>1</vt:lpstr>
      <vt:lpstr>2</vt:lpstr>
      <vt:lpstr>3</vt:lpstr>
      <vt:lpstr>4</vt:lpstr>
      <vt:lpstr>5</vt:lpstr>
      <vt:lpstr> xGen-MM (BLIP-3): A Family of Open Large Multimodal Models</vt:lpstr>
      <vt:lpstr>目录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研究方法</vt:lpstr>
      <vt:lpstr>研究方法</vt:lpstr>
      <vt:lpstr>研究方法</vt:lpstr>
      <vt:lpstr>研究方法</vt:lpstr>
      <vt:lpstr>研究方法</vt:lpstr>
      <vt:lpstr>研究方法</vt:lpstr>
      <vt:lpstr>研究方法</vt:lpstr>
      <vt:lpstr>研究方法</vt:lpstr>
      <vt:lpstr>研究方法</vt:lpstr>
      <vt:lpstr>消融实验</vt:lpstr>
      <vt:lpstr>消融实验</vt:lpstr>
      <vt:lpstr>目录</vt:lpstr>
      <vt:lpstr>总结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valarzhang</dc:creator>
  <cp:keywords>Research</cp:keywords>
  <dc:description/>
  <cp:lastModifiedBy>ada zhang</cp:lastModifiedBy>
  <cp:revision>2559</cp:revision>
  <dcterms:created xsi:type="dcterms:W3CDTF">2014-11-29T06:09:42Z</dcterms:created>
  <dcterms:modified xsi:type="dcterms:W3CDTF">2024-08-27T07:01:13Z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2052-9.1.0.5218</vt:lpwstr>
  </property>
</Properties>
</file>